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8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7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48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65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22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10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3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0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4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7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3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8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7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66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51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02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6B76-96C3-4670-9543-FC2BE6DC0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-2" y="10"/>
            <a:ext cx="121919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C8C250-11D6-479B-92E7-050911EB0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4" y="0"/>
            <a:ext cx="7537705" cy="6858000"/>
          </a:xfrm>
          <a:prstGeom prst="rect">
            <a:avLst/>
          </a:prstGeom>
          <a:gradFill flip="none" rotWithShape="1"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A8E73-881A-45ED-9597-D95AB6C9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7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GB" sz="4200" dirty="0"/>
              <a:t>London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5AF3-2F9C-4FBB-B684-2372FE1D7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C000"/>
                </a:solidFill>
              </a:rPr>
              <a:t>The battle of </a:t>
            </a:r>
            <a:r>
              <a:rPr lang="en-GB" dirty="0" err="1">
                <a:solidFill>
                  <a:srgbClr val="FFC000"/>
                </a:solidFill>
              </a:rPr>
              <a:t>Neigbourghoods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9DDA436-E8DD-4DB9-AAA3-5B447A5AAFC3}"/>
              </a:ext>
            </a:extLst>
          </p:cNvPr>
          <p:cNvSpPr txBox="1">
            <a:spLocks/>
          </p:cNvSpPr>
          <p:nvPr/>
        </p:nvSpPr>
        <p:spPr>
          <a:xfrm>
            <a:off x="310694" y="369195"/>
            <a:ext cx="3854164" cy="11853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2300" dirty="0">
                <a:solidFill>
                  <a:srgbClr val="002060"/>
                </a:solidFill>
                <a:effectLst/>
              </a:rPr>
              <a:t>IBM Applied Data Science Capstone </a:t>
            </a:r>
          </a:p>
          <a:p>
            <a:r>
              <a:rPr lang="en-GB" sz="1300" dirty="0">
                <a:solidFill>
                  <a:srgbClr val="0070C0"/>
                </a:solidFill>
                <a:effectLst/>
              </a:rPr>
              <a:t>Jesus Ransanz  jaransanz@gmail.com</a:t>
            </a:r>
          </a:p>
        </p:txBody>
      </p:sp>
    </p:spTree>
    <p:extLst>
      <p:ext uri="{BB962C8B-B14F-4D97-AF65-F5344CB8AC3E}">
        <p14:creationId xmlns:p14="http://schemas.microsoft.com/office/powerpoint/2010/main" val="196513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C2E4-F8E6-4285-AF6F-D8FF3680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4" y="0"/>
            <a:ext cx="10353762" cy="920338"/>
          </a:xfrm>
        </p:spPr>
        <p:txBody>
          <a:bodyPr/>
          <a:lstStyle/>
          <a:p>
            <a:r>
              <a:rPr lang="en-GB" dirty="0"/>
              <a:t>Imagine that you have to move to London: </a:t>
            </a:r>
          </a:p>
        </p:txBody>
      </p:sp>
      <p:pic>
        <p:nvPicPr>
          <p:cNvPr id="1032" name="Picture 8" descr="London Eye - Precios, localización y horario de la noria de Londres">
            <a:extLst>
              <a:ext uri="{FF2B5EF4-FFF2-40B4-BE49-F238E27FC236}">
                <a16:creationId xmlns:a16="http://schemas.microsoft.com/office/drawing/2014/main" id="{2628C04A-90FA-4DE7-86A3-D465826A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4" y="801744"/>
            <a:ext cx="2523506" cy="14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ndon for free - Cheap self-guided Bus Tour">
            <a:extLst>
              <a:ext uri="{FF2B5EF4-FFF2-40B4-BE49-F238E27FC236}">
                <a16:creationId xmlns:a16="http://schemas.microsoft.com/office/drawing/2014/main" id="{11E2D05A-A967-460C-9832-D16007AD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48" y="460016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ndon - 100 Resilient Cities">
            <a:extLst>
              <a:ext uri="{FF2B5EF4-FFF2-40B4-BE49-F238E27FC236}">
                <a16:creationId xmlns:a16="http://schemas.microsoft.com/office/drawing/2014/main" id="{DAEC6662-2EA4-412D-9FDE-8221C0F5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363" y="837371"/>
            <a:ext cx="3834187" cy="28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ondon's future skyline captured in new visualiations">
            <a:extLst>
              <a:ext uri="{FF2B5EF4-FFF2-40B4-BE49-F238E27FC236}">
                <a16:creationId xmlns:a16="http://schemas.microsoft.com/office/drawing/2014/main" id="{72643539-47BA-4E26-84C6-D69C8B84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6" y="2476005"/>
            <a:ext cx="6015412" cy="429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4CEBB-D08E-4614-85FD-A2DDE6A6B3D9}"/>
              </a:ext>
            </a:extLst>
          </p:cNvPr>
          <p:cNvSpPr txBox="1"/>
          <p:nvPr/>
        </p:nvSpPr>
        <p:spPr>
          <a:xfrm>
            <a:off x="3613620" y="1142148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 6 million people live in 33 boroughs.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A5C4A-C5B0-4B89-B2C8-D5E87F4A6B83}"/>
              </a:ext>
            </a:extLst>
          </p:cNvPr>
          <p:cNvSpPr txBox="1"/>
          <p:nvPr/>
        </p:nvSpPr>
        <p:spPr>
          <a:xfrm>
            <a:off x="3613620" y="1766269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areas are similar to live in ?</a:t>
            </a:r>
          </a:p>
        </p:txBody>
      </p:sp>
    </p:spTree>
    <p:extLst>
      <p:ext uri="{BB962C8B-B14F-4D97-AF65-F5344CB8AC3E}">
        <p14:creationId xmlns:p14="http://schemas.microsoft.com/office/powerpoint/2010/main" val="138629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alth Icon by MD. Ahadul Islam on Dribbble">
            <a:extLst>
              <a:ext uri="{FF2B5EF4-FFF2-40B4-BE49-F238E27FC236}">
                <a16:creationId xmlns:a16="http://schemas.microsoft.com/office/drawing/2014/main" id="{E440C186-DA67-48C4-8C64-364DEFEA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956956" y="243444"/>
            <a:ext cx="654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Areas with similar access to health venues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F1F3E-CEBB-4EBF-A865-209D5BEA36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18805" y="1609106"/>
            <a:ext cx="7042068" cy="41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218828-A1F2-4099-B63F-24A6484A1F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8804" y="1609105"/>
            <a:ext cx="7042067" cy="4186051"/>
          </a:xfrm>
          <a:prstGeom prst="rect">
            <a:avLst/>
          </a:prstGeom>
        </p:spPr>
      </p:pic>
      <p:pic>
        <p:nvPicPr>
          <p:cNvPr id="7172" name="Picture 4" descr="Public transport Icon | Circle Addon 2 Iconset | Martz90">
            <a:extLst>
              <a:ext uri="{FF2B5EF4-FFF2-40B4-BE49-F238E27FC236}">
                <a16:creationId xmlns:a16="http://schemas.microsoft.com/office/drawing/2014/main" id="{AC3C683A-8B68-4D1E-B347-3EBF04D7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787" y="31370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956956" y="243444"/>
            <a:ext cx="654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Areas with similar access to Transport</a:t>
            </a:r>
          </a:p>
        </p:txBody>
      </p:sp>
    </p:spTree>
    <p:extLst>
      <p:ext uri="{BB962C8B-B14F-4D97-AF65-F5344CB8AC3E}">
        <p14:creationId xmlns:p14="http://schemas.microsoft.com/office/powerpoint/2010/main" val="82722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C3613E-EDCA-45C3-A423-73C979014B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8805" y="1609106"/>
            <a:ext cx="7042068" cy="4186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956955" y="243444"/>
            <a:ext cx="708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Areas with similar access to Well Being Venues</a:t>
            </a:r>
          </a:p>
        </p:txBody>
      </p:sp>
      <p:pic>
        <p:nvPicPr>
          <p:cNvPr id="6146" name="Picture 2" descr="Park Icon | Swarm App Sticker Iconset | Sonya">
            <a:extLst>
              <a:ext uri="{FF2B5EF4-FFF2-40B4-BE49-F238E27FC236}">
                <a16:creationId xmlns:a16="http://schemas.microsoft.com/office/drawing/2014/main" id="{0920736D-EADA-4165-96FB-328F72DB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4" y="55850"/>
            <a:ext cx="1736149" cy="173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20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uy Clipart Supermarket - Market Icon Png Transparent ...">
            <a:extLst>
              <a:ext uri="{FF2B5EF4-FFF2-40B4-BE49-F238E27FC236}">
                <a16:creationId xmlns:a16="http://schemas.microsoft.com/office/drawing/2014/main" id="{446A21E2-AB6C-421E-8EBB-8D18666F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0"/>
            <a:ext cx="2336655" cy="142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634AF-9099-475B-9A66-F8EED9249A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18805" y="1668781"/>
            <a:ext cx="7042068" cy="4126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956956" y="243444"/>
            <a:ext cx="654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Areas with similar access daily needs venues</a:t>
            </a:r>
          </a:p>
        </p:txBody>
      </p:sp>
    </p:spTree>
    <p:extLst>
      <p:ext uri="{BB962C8B-B14F-4D97-AF65-F5344CB8AC3E}">
        <p14:creationId xmlns:p14="http://schemas.microsoft.com/office/powerpoint/2010/main" val="298897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D7B8BC-7D64-4F6F-8FC6-DD0F29BB3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8805" y="1609105"/>
            <a:ext cx="7042068" cy="4186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820391" y="243444"/>
            <a:ext cx="6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Areas with similar access to Education Venues</a:t>
            </a:r>
          </a:p>
        </p:txBody>
      </p:sp>
      <p:pic>
        <p:nvPicPr>
          <p:cNvPr id="3074" name="Picture 2" descr="education icon - gloucester road tube statio PNG image with ...">
            <a:extLst>
              <a:ext uri="{FF2B5EF4-FFF2-40B4-BE49-F238E27FC236}">
                <a16:creationId xmlns:a16="http://schemas.microsoft.com/office/drawing/2014/main" id="{F62E4C01-BFC4-4D7E-AD28-5941AF41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2" b="94529" l="4762" r="98214">
                        <a14:foregroundMark x1="28452" y1="22352" x2="28452" y2="22352"/>
                        <a14:foregroundMark x1="16667" y1="15832" x2="16667" y2="15832"/>
                        <a14:foregroundMark x1="27738" y1="15483" x2="48333" y2="19441"/>
                        <a14:foregroundMark x1="36905" y1="3958" x2="78690" y2="14435"/>
                        <a14:foregroundMark x1="91905" y1="26659" x2="98571" y2="42608"/>
                        <a14:foregroundMark x1="92262" y1="72526" x2="92262" y2="72526"/>
                        <a14:foregroundMark x1="73810" y1="88126" x2="73810" y2="88126"/>
                        <a14:foregroundMark x1="25833" y1="57392" x2="25833" y2="57392"/>
                        <a14:foregroundMark x1="27381" y1="75087" x2="27381" y2="75087"/>
                        <a14:foregroundMark x1="37262" y1="87776" x2="37262" y2="87776"/>
                        <a14:foregroundMark x1="55714" y1="76484" x2="55714" y2="76484"/>
                        <a14:foregroundMark x1="47619" y1="94529" x2="47619" y2="94529"/>
                        <a14:foregroundMark x1="56905" y1="58440" x2="56905" y2="58440"/>
                        <a14:foregroundMark x1="51310" y1="59604" x2="51310" y2="59604"/>
                        <a14:foregroundMark x1="34762" y1="57392" x2="34762" y2="57392"/>
                        <a14:foregroundMark x1="39167" y1="65658" x2="41667" y2="65658"/>
                        <a14:foregroundMark x1="65714" y1="66007" x2="65714" y2="66007"/>
                        <a14:foregroundMark x1="70833" y1="55995" x2="69405" y2="54831"/>
                        <a14:foregroundMark x1="45357" y1="22002" x2="12500" y2="33993"/>
                        <a14:foregroundMark x1="25833" y1="42258" x2="25833" y2="42258"/>
                        <a14:foregroundMark x1="22143" y1="35739" x2="30238" y2="33527"/>
                        <a14:foregroundMark x1="36905" y1="32829" x2="43214" y2="32480"/>
                        <a14:foregroundMark x1="68333" y1="34342" x2="70833" y2="34342"/>
                        <a14:foregroundMark x1="49881" y1="23516" x2="67143" y2="35739"/>
                        <a14:foregroundMark x1="62738" y1="42258" x2="50952" y2="44005"/>
                        <a14:foregroundMark x1="43929" y1="43655" x2="33929" y2="40047"/>
                        <a14:foregroundMark x1="48333" y1="39348" x2="66786" y2="39348"/>
                        <a14:foregroundMark x1="76071" y1="38650" x2="82024" y2="37602"/>
                        <a14:foregroundMark x1="88214" y1="36088" x2="88214" y2="36088"/>
                        <a14:foregroundMark x1="49048" y1="31781" x2="49048" y2="31781"/>
                        <a14:foregroundMark x1="50952" y1="24913" x2="20714" y2="37136"/>
                        <a14:foregroundMark x1="22500" y1="40745" x2="17381" y2="71129"/>
                        <a14:foregroundMark x1="29167" y1="54133" x2="72381" y2="59953"/>
                        <a14:foregroundMark x1="4762" y1="38650" x2="4762" y2="38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0" y="130627"/>
            <a:ext cx="1352733" cy="13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1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47AD68-2FAC-48E3-ABED-57F9028EF8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0363" y="863733"/>
            <a:ext cx="9761517" cy="5694217"/>
          </a:xfrm>
          <a:prstGeom prst="rect">
            <a:avLst/>
          </a:prstGeom>
        </p:spPr>
      </p:pic>
      <p:pic>
        <p:nvPicPr>
          <p:cNvPr id="2050" name="Picture 2" descr="Health Icon by MD. Ahadul Islam on Dribbble">
            <a:extLst>
              <a:ext uri="{FF2B5EF4-FFF2-40B4-BE49-F238E27FC236}">
                <a16:creationId xmlns:a16="http://schemas.microsoft.com/office/drawing/2014/main" id="{E440C186-DA67-48C4-8C64-364DEFEA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901" y="343324"/>
            <a:ext cx="1847013" cy="13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D5C58-5B9D-4D52-9171-41F1694B1EDE}"/>
              </a:ext>
            </a:extLst>
          </p:cNvPr>
          <p:cNvSpPr txBox="1"/>
          <p:nvPr/>
        </p:nvSpPr>
        <p:spPr>
          <a:xfrm>
            <a:off x="2956956" y="243444"/>
            <a:ext cx="6549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Conclusion</a:t>
            </a:r>
          </a:p>
        </p:txBody>
      </p:sp>
      <p:pic>
        <p:nvPicPr>
          <p:cNvPr id="8" name="Picture 4" descr="Public transport Icon | Circle Addon 2 Iconset | Martz90">
            <a:extLst>
              <a:ext uri="{FF2B5EF4-FFF2-40B4-BE49-F238E27FC236}">
                <a16:creationId xmlns:a16="http://schemas.microsoft.com/office/drawing/2014/main" id="{AEBC8CF5-41C1-4825-86CD-81EE82E0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509" y="1898657"/>
            <a:ext cx="940192" cy="9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rk Icon | Swarm App Sticker Iconset | Sonya">
            <a:extLst>
              <a:ext uri="{FF2B5EF4-FFF2-40B4-BE49-F238E27FC236}">
                <a16:creationId xmlns:a16="http://schemas.microsoft.com/office/drawing/2014/main" id="{6DA2E0D7-025B-471E-8F06-E5C51881F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9" y="3010705"/>
            <a:ext cx="1012173" cy="101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uy Clipart Supermarket - Market Icon Png Transparent ...">
            <a:extLst>
              <a:ext uri="{FF2B5EF4-FFF2-40B4-BE49-F238E27FC236}">
                <a16:creationId xmlns:a16="http://schemas.microsoft.com/office/drawing/2014/main" id="{370606F8-89B2-4E42-B0D3-7E77B02F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" y="4194734"/>
            <a:ext cx="1544604" cy="9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ducation icon - gloucester road tube statio PNG image with ...">
            <a:extLst>
              <a:ext uri="{FF2B5EF4-FFF2-40B4-BE49-F238E27FC236}">
                <a16:creationId xmlns:a16="http://schemas.microsoft.com/office/drawing/2014/main" id="{8BA62A18-4B47-4041-BFC8-E2E30843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42" b="94529" l="4762" r="98214">
                        <a14:foregroundMark x1="28452" y1="22352" x2="28452" y2="22352"/>
                        <a14:foregroundMark x1="16667" y1="15832" x2="16667" y2="15832"/>
                        <a14:foregroundMark x1="27738" y1="15483" x2="48333" y2="19441"/>
                        <a14:foregroundMark x1="36905" y1="3958" x2="78690" y2="14435"/>
                        <a14:foregroundMark x1="91905" y1="26659" x2="98571" y2="42608"/>
                        <a14:foregroundMark x1="92262" y1="72526" x2="92262" y2="72526"/>
                        <a14:foregroundMark x1="73810" y1="88126" x2="73810" y2="88126"/>
                        <a14:foregroundMark x1="25833" y1="57392" x2="25833" y2="57392"/>
                        <a14:foregroundMark x1="27381" y1="75087" x2="27381" y2="75087"/>
                        <a14:foregroundMark x1="37262" y1="87776" x2="37262" y2="87776"/>
                        <a14:foregroundMark x1="55714" y1="76484" x2="55714" y2="76484"/>
                        <a14:foregroundMark x1="47619" y1="94529" x2="47619" y2="94529"/>
                        <a14:foregroundMark x1="56905" y1="58440" x2="56905" y2="58440"/>
                        <a14:foregroundMark x1="51310" y1="59604" x2="51310" y2="59604"/>
                        <a14:foregroundMark x1="34762" y1="57392" x2="34762" y2="57392"/>
                        <a14:foregroundMark x1="39167" y1="65658" x2="41667" y2="65658"/>
                        <a14:foregroundMark x1="65714" y1="66007" x2="65714" y2="66007"/>
                        <a14:foregroundMark x1="70833" y1="55995" x2="69405" y2="54831"/>
                        <a14:foregroundMark x1="45357" y1="22002" x2="12500" y2="33993"/>
                        <a14:foregroundMark x1="25833" y1="42258" x2="25833" y2="42258"/>
                        <a14:foregroundMark x1="22143" y1="35739" x2="30238" y2="33527"/>
                        <a14:foregroundMark x1="36905" y1="32829" x2="43214" y2="32480"/>
                        <a14:foregroundMark x1="68333" y1="34342" x2="70833" y2="34342"/>
                        <a14:foregroundMark x1="49881" y1="23516" x2="67143" y2="35739"/>
                        <a14:foregroundMark x1="62738" y1="42258" x2="50952" y2="44005"/>
                        <a14:foregroundMark x1="43929" y1="43655" x2="33929" y2="40047"/>
                        <a14:foregroundMark x1="48333" y1="39348" x2="66786" y2="39348"/>
                        <a14:foregroundMark x1="76071" y1="38650" x2="82024" y2="37602"/>
                        <a14:foregroundMark x1="88214" y1="36088" x2="88214" y2="36088"/>
                        <a14:foregroundMark x1="49048" y1="31781" x2="49048" y2="31781"/>
                        <a14:foregroundMark x1="50952" y1="24913" x2="20714" y2="37136"/>
                        <a14:foregroundMark x1="22500" y1="40745" x2="17381" y2="71129"/>
                        <a14:foregroundMark x1="29167" y1="54133" x2="72381" y2="59953"/>
                        <a14:foregroundMark x1="4762" y1="38650" x2="4762" y2="38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3" y="5306783"/>
            <a:ext cx="1157665" cy="11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0F445-EF95-431A-9293-696DD335AAFC}"/>
              </a:ext>
            </a:extLst>
          </p:cNvPr>
          <p:cNvSpPr txBox="1"/>
          <p:nvPr/>
        </p:nvSpPr>
        <p:spPr>
          <a:xfrm>
            <a:off x="6364158" y="1509808"/>
            <a:ext cx="1723830" cy="500137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99"/>
                </a:solidFill>
              </a:rPr>
              <a:t>1 City of London </a:t>
            </a:r>
            <a:r>
              <a:rPr lang="en-GB" sz="1050" dirty="0">
                <a:solidFill>
                  <a:srgbClr val="FFFF99"/>
                </a:solidFill>
              </a:rPr>
              <a:t>Highest ratios - </a:t>
            </a:r>
            <a:endParaRPr lang="en-GB" sz="1600" dirty="0">
              <a:solidFill>
                <a:srgbClr val="FFFF9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8DCE4-837E-4923-A376-10DF7E4F7F29}"/>
              </a:ext>
            </a:extLst>
          </p:cNvPr>
          <p:cNvSpPr txBox="1"/>
          <p:nvPr/>
        </p:nvSpPr>
        <p:spPr>
          <a:xfrm>
            <a:off x="2254143" y="5357167"/>
            <a:ext cx="1723830" cy="746358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99"/>
                </a:solidFill>
              </a:rPr>
              <a:t>4 Richmond upon Thames </a:t>
            </a:r>
            <a:r>
              <a:rPr lang="en-GB" sz="1050" dirty="0">
                <a:solidFill>
                  <a:srgbClr val="FFFF99"/>
                </a:solidFill>
              </a:rPr>
              <a:t>Well above the average </a:t>
            </a:r>
            <a:endParaRPr lang="en-GB" sz="1600" dirty="0">
              <a:solidFill>
                <a:srgbClr val="FFFF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C71D6-01E6-45D5-AD57-7DCD4ADFDA1C}"/>
              </a:ext>
            </a:extLst>
          </p:cNvPr>
          <p:cNvSpPr txBox="1"/>
          <p:nvPr/>
        </p:nvSpPr>
        <p:spPr>
          <a:xfrm>
            <a:off x="2254143" y="1429016"/>
            <a:ext cx="2005270" cy="66172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99"/>
                </a:solidFill>
              </a:rPr>
              <a:t>2 Centre Area</a:t>
            </a:r>
          </a:p>
          <a:p>
            <a:r>
              <a:rPr lang="en-GB" sz="1050" dirty="0">
                <a:solidFill>
                  <a:srgbClr val="FFFF99"/>
                </a:solidFill>
              </a:rPr>
              <a:t>In the average but with excellent </a:t>
            </a:r>
            <a:r>
              <a:rPr lang="en-GB" sz="1050" dirty="0" err="1">
                <a:solidFill>
                  <a:srgbClr val="FFFF99"/>
                </a:solidFill>
              </a:rPr>
              <a:t>acces</a:t>
            </a:r>
            <a:r>
              <a:rPr lang="en-GB" sz="1050" dirty="0">
                <a:solidFill>
                  <a:srgbClr val="FFFF99"/>
                </a:solidFill>
              </a:rPr>
              <a:t> to Transport and Health</a:t>
            </a:r>
            <a:endParaRPr lang="en-GB" sz="1600" dirty="0">
              <a:solidFill>
                <a:srgbClr val="FFFF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21DC2D-FA69-4868-B040-5D3A8601BA79}"/>
              </a:ext>
            </a:extLst>
          </p:cNvPr>
          <p:cNvSpPr txBox="1"/>
          <p:nvPr/>
        </p:nvSpPr>
        <p:spPr>
          <a:xfrm>
            <a:off x="7963299" y="2784826"/>
            <a:ext cx="2005270" cy="661720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99"/>
                </a:solidFill>
              </a:rPr>
              <a:t>0 North</a:t>
            </a:r>
          </a:p>
          <a:p>
            <a:r>
              <a:rPr lang="en-GB" sz="1050" dirty="0">
                <a:solidFill>
                  <a:srgbClr val="FFFF99"/>
                </a:solidFill>
              </a:rPr>
              <a:t>Below the average in almost all ratios</a:t>
            </a:r>
            <a:endParaRPr lang="en-GB" sz="1600" dirty="0">
              <a:solidFill>
                <a:srgbClr val="FFFF9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6F87C-4C5A-4999-A910-B41EB5B5024D}"/>
              </a:ext>
            </a:extLst>
          </p:cNvPr>
          <p:cNvSpPr txBox="1"/>
          <p:nvPr/>
        </p:nvSpPr>
        <p:spPr>
          <a:xfrm>
            <a:off x="5961801" y="4331976"/>
            <a:ext cx="2005270" cy="500137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FF99"/>
                </a:solidFill>
              </a:rPr>
              <a:t>3 South</a:t>
            </a:r>
          </a:p>
          <a:p>
            <a:r>
              <a:rPr lang="en-GB" sz="1050" dirty="0">
                <a:solidFill>
                  <a:srgbClr val="FFFF99"/>
                </a:solidFill>
              </a:rPr>
              <a:t>Average</a:t>
            </a:r>
            <a:endParaRPr lang="en-GB" sz="1600" dirty="0">
              <a:solidFill>
                <a:srgbClr val="FFFF99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8AEE98-D33A-484D-B479-92C3FF22A284}"/>
              </a:ext>
            </a:extLst>
          </p:cNvPr>
          <p:cNvCxnSpPr>
            <a:cxnSpLocks/>
          </p:cNvCxnSpPr>
          <p:nvPr/>
        </p:nvCxnSpPr>
        <p:spPr>
          <a:xfrm>
            <a:off x="4332423" y="2128214"/>
            <a:ext cx="1899154" cy="15183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403E93-3B50-4533-A349-9742E75DDF8C}"/>
              </a:ext>
            </a:extLst>
          </p:cNvPr>
          <p:cNvCxnSpPr>
            <a:cxnSpLocks/>
          </p:cNvCxnSpPr>
          <p:nvPr/>
        </p:nvCxnSpPr>
        <p:spPr>
          <a:xfrm flipH="1">
            <a:off x="7018811" y="2040065"/>
            <a:ext cx="190360" cy="16707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1B3DA8-043E-4D72-BE17-BEFCDB575C5F}"/>
              </a:ext>
            </a:extLst>
          </p:cNvPr>
          <p:cNvCxnSpPr>
            <a:cxnSpLocks/>
          </p:cNvCxnSpPr>
          <p:nvPr/>
        </p:nvCxnSpPr>
        <p:spPr>
          <a:xfrm flipV="1">
            <a:off x="3977973" y="4896640"/>
            <a:ext cx="1110805" cy="64456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8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696C6"/>
      </a:accent1>
      <a:accent2>
        <a:srgbClr val="7F97BA"/>
      </a:accent2>
      <a:accent3>
        <a:srgbClr val="7EACB5"/>
      </a:accent3>
      <a:accent4>
        <a:srgbClr val="78B0A2"/>
      </a:accent4>
      <a:accent5>
        <a:srgbClr val="83AE92"/>
      </a:accent5>
      <a:accent6>
        <a:srgbClr val="7EB279"/>
      </a:accent6>
      <a:hlink>
        <a:srgbClr val="858551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120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Wingdings 2</vt:lpstr>
      <vt:lpstr>SlateVTI</vt:lpstr>
      <vt:lpstr>London</vt:lpstr>
      <vt:lpstr>Imagine that you have to move to London: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</dc:title>
  <dc:creator>Jesús A. Ransanz</dc:creator>
  <cp:lastModifiedBy>Jesús A. Ransanz</cp:lastModifiedBy>
  <cp:revision>6</cp:revision>
  <dcterms:created xsi:type="dcterms:W3CDTF">2020-06-28T23:11:28Z</dcterms:created>
  <dcterms:modified xsi:type="dcterms:W3CDTF">2020-06-28T23:52:19Z</dcterms:modified>
</cp:coreProperties>
</file>